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dec Pro Bold" charset="1" panose="00000600000000000000"/>
      <p:regular r:id="rId16"/>
    </p:embeddedFont>
    <p:embeddedFont>
      <p:font typeface="Canva Sans" charset="1" panose="020B0503030501040103"/>
      <p:regular r:id="rId17"/>
    </p:embeddedFont>
    <p:embeddedFont>
      <p:font typeface="Academy" charset="1" panose="000000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7510" y="3880642"/>
            <a:ext cx="14152980" cy="176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1"/>
              </a:lnSpc>
            </a:pPr>
            <a:r>
              <a:rPr lang="en-US" sz="679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AI-POWERD RESUME SCREENING AND RANKING  SYSTEM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03852" y="6192430"/>
            <a:ext cx="11476687" cy="174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Name:-Halvadia Darshil Upendrabhai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E-mail:-djdarshil01@gmail.com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7060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68145" y="5725132"/>
            <a:ext cx="3751711" cy="684395"/>
            <a:chOff x="0" y="0"/>
            <a:chExt cx="1115391" cy="203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5391" cy="203472"/>
            </a:xfrm>
            <a:custGeom>
              <a:avLst/>
              <a:gdLst/>
              <a:ahLst/>
              <a:cxnLst/>
              <a:rect r="r" b="b" t="t" l="l"/>
              <a:pathLst>
                <a:path h="203472" w="1115391">
                  <a:moveTo>
                    <a:pt x="0" y="0"/>
                  </a:moveTo>
                  <a:lnTo>
                    <a:pt x="1115391" y="0"/>
                  </a:lnTo>
                  <a:lnTo>
                    <a:pt x="1115391" y="203472"/>
                  </a:lnTo>
                  <a:lnTo>
                    <a:pt x="0" y="20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7F7F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15391" cy="241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337085" y="9149291"/>
            <a:ext cx="405695" cy="266283"/>
          </a:xfrm>
          <a:custGeom>
            <a:avLst/>
            <a:gdLst/>
            <a:ahLst/>
            <a:cxnLst/>
            <a:rect r="r" b="b" t="t" l="l"/>
            <a:pathLst>
              <a:path h="266283" w="405695">
                <a:moveTo>
                  <a:pt x="0" y="0"/>
                </a:moveTo>
                <a:lnTo>
                  <a:pt x="405694" y="0"/>
                </a:lnTo>
                <a:lnTo>
                  <a:pt x="405694" y="266283"/>
                </a:lnTo>
                <a:lnTo>
                  <a:pt x="0" y="266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17060" y="4292915"/>
            <a:ext cx="9253880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8852" y="5933256"/>
            <a:ext cx="3307928" cy="35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5"/>
              </a:lnSpc>
            </a:pPr>
            <a:r>
              <a:rPr lang="en-US" b="true" sz="2543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Get in touch with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61854" y="9168341"/>
            <a:ext cx="4523127" cy="31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djdarshil01@gmail.com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6146" y="2268151"/>
            <a:ext cx="6947432" cy="8485413"/>
          </a:xfrm>
          <a:custGeom>
            <a:avLst/>
            <a:gdLst/>
            <a:ahLst/>
            <a:cxnLst/>
            <a:rect r="r" b="b" t="t" l="l"/>
            <a:pathLst>
              <a:path h="8485413" w="6947432">
                <a:moveTo>
                  <a:pt x="0" y="0"/>
                </a:moveTo>
                <a:lnTo>
                  <a:pt x="6947432" y="0"/>
                </a:lnTo>
                <a:lnTo>
                  <a:pt x="6947432" y="8485413"/>
                </a:lnTo>
                <a:lnTo>
                  <a:pt x="0" y="848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462116"/>
            <a:ext cx="7770130" cy="1002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9"/>
              </a:lnSpc>
            </a:pPr>
            <a:r>
              <a:rPr lang="en-US" sz="703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426407"/>
            <a:ext cx="12025596" cy="827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project aims to automate the resume screening process using AI-based ranking algorithms. The system allows recruiters to upload multiple resumes, input a job description, and get ranked results based on relevance to the job role.</a:t>
            </a:r>
          </a:p>
          <a:p>
            <a:pPr algn="ctr">
              <a:lnSpc>
                <a:spcPts val="3130"/>
              </a:lnSpc>
            </a:pPr>
          </a:p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Highlights:</a:t>
            </a:r>
          </a:p>
          <a:p>
            <a:pPr algn="ctr">
              <a:lnSpc>
                <a:spcPts val="3130"/>
              </a:lnSpc>
            </a:pPr>
          </a:p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Uses TfidfVectorizer &amp; Cosine Similarity for resume ranking.</a:t>
            </a:r>
          </a:p>
          <a:p>
            <a:pPr algn="ctr">
              <a:lnSpc>
                <a:spcPts val="3130"/>
              </a:lnSpc>
            </a:pPr>
          </a:p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Built with Streamlit for an interactive and user-friendly interface.</a:t>
            </a:r>
          </a:p>
          <a:p>
            <a:pPr algn="ctr">
              <a:lnSpc>
                <a:spcPts val="3130"/>
              </a:lnSpc>
            </a:pPr>
          </a:p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Supports multiple resume uploads and automated ranking.</a:t>
            </a:r>
          </a:p>
          <a:p>
            <a:pPr algn="ctr">
              <a:lnSpc>
                <a:spcPts val="3130"/>
              </a:lnSpc>
            </a:pPr>
          </a:p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Includes advanced UI styling with animations and CSS enhancements.</a:t>
            </a:r>
          </a:p>
          <a:p>
            <a:pPr algn="ctr">
              <a:lnSpc>
                <a:spcPts val="3130"/>
              </a:lnSpc>
            </a:pPr>
          </a:p>
          <a:p>
            <a:pPr algn="ctr">
              <a:lnSpc>
                <a:spcPts val="3130"/>
              </a:lnSpc>
            </a:pPr>
          </a:p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Objective:</a:t>
            </a:r>
          </a:p>
          <a:p>
            <a:pPr algn="ctr">
              <a:lnSpc>
                <a:spcPts val="3130"/>
              </a:lnSpc>
            </a:pPr>
          </a:p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develop an efficient, unbiased, and automated resume screening system that helps recruiters save time and improve hiring decisions.</a:t>
            </a:r>
          </a:p>
          <a:p>
            <a:pPr algn="ctr">
              <a:lnSpc>
                <a:spcPts val="3130"/>
              </a:lnSpc>
            </a:pPr>
          </a:p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Would you like me to refine any specific details?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678" y="-1982782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09054" y="1660474"/>
            <a:ext cx="9198047" cy="11115465"/>
          </a:xfrm>
          <a:custGeom>
            <a:avLst/>
            <a:gdLst/>
            <a:ahLst/>
            <a:cxnLst/>
            <a:rect r="r" b="b" t="t" l="l"/>
            <a:pathLst>
              <a:path h="11115465" w="9198047">
                <a:moveTo>
                  <a:pt x="0" y="0"/>
                </a:moveTo>
                <a:lnTo>
                  <a:pt x="9198047" y="0"/>
                </a:lnTo>
                <a:lnTo>
                  <a:pt x="9198047" y="11115465"/>
                </a:lnTo>
                <a:lnTo>
                  <a:pt x="0" y="11115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91388" y="273109"/>
            <a:ext cx="8529915" cy="288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91388" y="3373992"/>
            <a:ext cx="9516432" cy="4038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4"/>
              </a:lnSpc>
            </a:pPr>
            <a:r>
              <a:rPr lang="en-US" sz="28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resume screening is manual, time-consuming, and prone to bias.</a:t>
            </a:r>
          </a:p>
          <a:p>
            <a:pPr algn="just">
              <a:lnSpc>
                <a:spcPts val="3974"/>
              </a:lnSpc>
            </a:pPr>
          </a:p>
          <a:p>
            <a:pPr algn="just">
              <a:lnSpc>
                <a:spcPts val="3974"/>
              </a:lnSpc>
            </a:pPr>
            <a:r>
              <a:rPr lang="en-US" sz="28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Recruiters have to review hundreds of resumes manually, leading to inefficiency.</a:t>
            </a:r>
          </a:p>
          <a:p>
            <a:pPr algn="just">
              <a:lnSpc>
                <a:spcPts val="3974"/>
              </a:lnSpc>
            </a:pPr>
          </a:p>
          <a:p>
            <a:pPr algn="just">
              <a:lnSpc>
                <a:spcPts val="3974"/>
              </a:lnSpc>
              <a:spcBef>
                <a:spcPct val="0"/>
              </a:spcBef>
            </a:pPr>
            <a:r>
              <a:rPr lang="en-US" sz="28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goal is to automate resume screening using AI, making it faster, unbiased, and more efficient.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6373" y="3868570"/>
            <a:ext cx="3297826" cy="2855769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t="0" r="-14987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42434" y="3831439"/>
            <a:ext cx="3297826" cy="285576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2081" t="0" r="-32081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123476" y="3741846"/>
            <a:ext cx="3297826" cy="285576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t="0" r="-7730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416373" y="3567133"/>
            <a:ext cx="843381" cy="843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816702" y="1774774"/>
            <a:ext cx="10654596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Methodology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00647" y="3446880"/>
            <a:ext cx="843381" cy="8433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79352" y="3320156"/>
            <a:ext cx="843381" cy="84338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86988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13049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23476" y="6962464"/>
            <a:ext cx="3071287" cy="3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Model Selection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99289" y="7387624"/>
            <a:ext cx="3531995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Gather relevant data from diverse sources.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95202" y="7387624"/>
            <a:ext cx="2792291" cy="6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Clean, normalize, and engineer data.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6493" y="7387624"/>
            <a:ext cx="4025253" cy="9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Choose and train ML/DL algorithms for peak performance.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8352" y="6988011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3"/>
                </a:lnTo>
                <a:lnTo>
                  <a:pt x="0" y="6406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879" y="1774586"/>
            <a:ext cx="17859121" cy="231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895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Software Requirements</a:t>
            </a:r>
          </a:p>
          <a:p>
            <a:pPr algn="ctr">
              <a:lnSpc>
                <a:spcPts val="832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749982" y="2816696"/>
            <a:ext cx="12417452" cy="420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6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Frontend: Streamlit (Python-based Web UI)</a:t>
            </a:r>
          </a:p>
          <a:p>
            <a:pPr algn="ctr">
              <a:lnSpc>
                <a:spcPts val="3694"/>
              </a:lnSpc>
            </a:pPr>
          </a:p>
          <a:p>
            <a:pPr algn="ctr">
              <a:lnSpc>
                <a:spcPts val="3694"/>
              </a:lnSpc>
            </a:pPr>
            <a:r>
              <a:rPr lang="en-US" sz="26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Backend: Python, Pandas, Scikit-learn</a:t>
            </a:r>
          </a:p>
          <a:p>
            <a:pPr algn="ctr">
              <a:lnSpc>
                <a:spcPts val="3694"/>
              </a:lnSpc>
            </a:pPr>
          </a:p>
          <a:p>
            <a:pPr algn="ctr">
              <a:lnSpc>
                <a:spcPts val="3694"/>
              </a:lnSpc>
            </a:pPr>
            <a:r>
              <a:rPr lang="en-US" sz="26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Additional Libraries:</a:t>
            </a:r>
          </a:p>
          <a:p>
            <a:pPr algn="ctr">
              <a:lnSpc>
                <a:spcPts val="3694"/>
              </a:lnSpc>
            </a:pPr>
          </a:p>
          <a:p>
            <a:pPr algn="ctr">
              <a:lnSpc>
                <a:spcPts val="3694"/>
              </a:lnSpc>
            </a:pPr>
            <a:r>
              <a:rPr lang="en-US" sz="26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PyPDF2 (for extracting text from resumes)</a:t>
            </a:r>
          </a:p>
          <a:p>
            <a:pPr algn="ctr">
              <a:lnSpc>
                <a:spcPts val="3694"/>
              </a:lnSpc>
            </a:pPr>
          </a:p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26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TfidfVectorizer, Cosine Similarity (for ranking)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0521" y="675587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96870" y="2602538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78302" y="-1121099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3016" y="789887"/>
            <a:ext cx="9663078" cy="288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System Architecture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3016" y="4009663"/>
            <a:ext cx="7846751" cy="553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6"/>
              </a:lnSpc>
            </a:pPr>
            <a:r>
              <a:rPr lang="en-US" sz="28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uploads resumes (PDF format)</a:t>
            </a:r>
          </a:p>
          <a:p>
            <a:pPr algn="just">
              <a:lnSpc>
                <a:spcPts val="3966"/>
              </a:lnSpc>
            </a:pPr>
          </a:p>
          <a:p>
            <a:pPr algn="just">
              <a:lnSpc>
                <a:spcPts val="3966"/>
              </a:lnSpc>
            </a:pPr>
            <a:r>
              <a:rPr lang="en-US" sz="28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Job description is provided</a:t>
            </a:r>
          </a:p>
          <a:p>
            <a:pPr algn="just">
              <a:lnSpc>
                <a:spcPts val="3966"/>
              </a:lnSpc>
            </a:pPr>
          </a:p>
          <a:p>
            <a:pPr algn="just">
              <a:lnSpc>
                <a:spcPts val="3966"/>
              </a:lnSpc>
            </a:pPr>
            <a:r>
              <a:rPr lang="en-US" sz="28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model processes resumes and calculates relevance</a:t>
            </a:r>
          </a:p>
          <a:p>
            <a:pPr algn="just">
              <a:lnSpc>
                <a:spcPts val="3966"/>
              </a:lnSpc>
            </a:pPr>
          </a:p>
          <a:p>
            <a:pPr algn="just">
              <a:lnSpc>
                <a:spcPts val="3966"/>
              </a:lnSpc>
            </a:pPr>
            <a:r>
              <a:rPr lang="en-US" sz="28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ranks resumes based on similarity score</a:t>
            </a:r>
          </a:p>
          <a:p>
            <a:pPr algn="just">
              <a:lnSpc>
                <a:spcPts val="3966"/>
              </a:lnSpc>
            </a:pPr>
          </a:p>
          <a:p>
            <a:pPr algn="just">
              <a:lnSpc>
                <a:spcPts val="3966"/>
              </a:lnSpc>
              <a:spcBef>
                <a:spcPct val="0"/>
              </a:spcBef>
            </a:pPr>
            <a:r>
              <a:rPr lang="en-US" sz="28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output is displayed on the UI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086100"/>
            <a:ext cx="5299325" cy="5649147"/>
          </a:xfrm>
          <a:custGeom>
            <a:avLst/>
            <a:gdLst/>
            <a:ahLst/>
            <a:cxnLst/>
            <a:rect r="r" b="b" t="t" l="l"/>
            <a:pathLst>
              <a:path h="5649147" w="5299325">
                <a:moveTo>
                  <a:pt x="0" y="0"/>
                </a:moveTo>
                <a:lnTo>
                  <a:pt x="5299325" y="0"/>
                </a:lnTo>
                <a:lnTo>
                  <a:pt x="5299325" y="5649147"/>
                </a:lnTo>
                <a:lnTo>
                  <a:pt x="0" y="5649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04002" y="3087836"/>
            <a:ext cx="11757878" cy="109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7"/>
              </a:lnSpc>
            </a:pPr>
            <a:r>
              <a:rPr lang="en-US" sz="777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Vison Of This Project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4002" y="4958549"/>
            <a:ext cx="8107647" cy="30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create an AI-powered hiring assistant that helps recruiters save time and effort.</a:t>
            </a: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 fair and unbiased resume evaluation.</a:t>
            </a: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a modern, visually appealing, and user-friendly UI.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3747" y="1344587"/>
            <a:ext cx="8339090" cy="10077450"/>
          </a:xfrm>
          <a:custGeom>
            <a:avLst/>
            <a:gdLst/>
            <a:ahLst/>
            <a:cxnLst/>
            <a:rect r="r" b="b" t="t" l="l"/>
            <a:pathLst>
              <a:path h="10077450" w="8339090">
                <a:moveTo>
                  <a:pt x="0" y="0"/>
                </a:moveTo>
                <a:lnTo>
                  <a:pt x="8339090" y="0"/>
                </a:lnTo>
                <a:lnTo>
                  <a:pt x="8339090" y="10077450"/>
                </a:lnTo>
                <a:lnTo>
                  <a:pt x="0" y="10077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55102" y="1143000"/>
            <a:ext cx="8178096" cy="28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 and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31252" y="4234946"/>
            <a:ext cx="9113766" cy="214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present the results of our AI project, showcasing improvements in performance, efficiency, and decision-making compared to traditional methods. We also discuss the potential impact of our solutions on stakeholders and end-users.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21303" y="8469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6702" y="114300"/>
            <a:ext cx="10654596" cy="28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Future Directions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6208" y="3470530"/>
            <a:ext cx="15295584" cy="471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0"/>
              </a:lnSpc>
            </a:pPr>
            <a:r>
              <a:rPr lang="en-US" sz="38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Integration with LinkedIn &amp; job portals.</a:t>
            </a:r>
          </a:p>
          <a:p>
            <a:pPr algn="ctr">
              <a:lnSpc>
                <a:spcPts val="5380"/>
              </a:lnSpc>
            </a:pPr>
          </a:p>
          <a:p>
            <a:pPr algn="ctr">
              <a:lnSpc>
                <a:spcPts val="5380"/>
              </a:lnSpc>
            </a:pPr>
            <a:r>
              <a:rPr lang="en-US" sz="38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Support for multiple document formats (DOCX, TXT, etc.).</a:t>
            </a:r>
          </a:p>
          <a:p>
            <a:pPr algn="ctr">
              <a:lnSpc>
                <a:spcPts val="5380"/>
              </a:lnSpc>
            </a:pPr>
          </a:p>
          <a:p>
            <a:pPr algn="ctr">
              <a:lnSpc>
                <a:spcPts val="5380"/>
              </a:lnSpc>
            </a:pPr>
            <a:r>
              <a:rPr lang="en-US" sz="38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Improved ranking using deep learning (BERT, GPT-based models).</a:t>
            </a:r>
          </a:p>
          <a:p>
            <a:pPr algn="ctr">
              <a:lnSpc>
                <a:spcPts val="5380"/>
              </a:lnSpc>
            </a:pPr>
          </a:p>
          <a:p>
            <a:pPr algn="ctr">
              <a:lnSpc>
                <a:spcPts val="5380"/>
              </a:lnSpc>
            </a:pPr>
            <a:r>
              <a:rPr lang="en-US" sz="38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Automated feedback to candidates based on resume quality.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DAGg9m2egdY</dc:identifier>
  <dcterms:modified xsi:type="dcterms:W3CDTF">2011-08-01T06:04:30Z</dcterms:modified>
  <cp:revision>1</cp:revision>
  <dc:title>AI-POWERD SCREENING AND RANKING RESUME SYSTEM PRESENTATION </dc:title>
</cp:coreProperties>
</file>